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48" r:id="rId3"/>
    <p:sldId id="354" r:id="rId4"/>
    <p:sldId id="349" r:id="rId5"/>
    <p:sldId id="344" r:id="rId6"/>
    <p:sldId id="356" r:id="rId7"/>
    <p:sldId id="345" r:id="rId8"/>
    <p:sldId id="369" r:id="rId9"/>
    <p:sldId id="368" r:id="rId10"/>
    <p:sldId id="364" r:id="rId11"/>
    <p:sldId id="346" r:id="rId12"/>
    <p:sldId id="355" r:id="rId13"/>
    <p:sldId id="365" r:id="rId14"/>
    <p:sldId id="353" r:id="rId15"/>
    <p:sldId id="367" r:id="rId16"/>
    <p:sldId id="366" r:id="rId17"/>
    <p:sldId id="357" r:id="rId18"/>
    <p:sldId id="351" r:id="rId19"/>
  </p:sldIdLst>
  <p:sldSz cx="12192000" cy="6858000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 userDrawn="1">
          <p15:clr>
            <a:srgbClr val="A4A3A4"/>
          </p15:clr>
        </p15:guide>
        <p15:guide id="2" pos="193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Green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80" y="180"/>
      </p:cViewPr>
      <p:guideLst>
        <p:guide orient="horz" pos="2659"/>
        <p:guide pos="193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2BFB2-BD68-41A5-8155-A95C55430872}" type="datetimeFigureOut">
              <a:rPr lang="en-NZ" smtClean="0"/>
              <a:t>9/10/2019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6D64-01E2-4206-B99A-1955BBC91579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157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1035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6576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7885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70970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37493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3369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03654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6588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22164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90837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60784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82346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079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076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61066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7902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7313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46D64-01E2-4206-B99A-1955BBC91579}" type="slidenum">
              <a:rPr lang="en-NZ" smtClean="0"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6812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B374-B7B6-4950-99C0-DE80A0F8ECB2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01ACA-74A6-42C8-BF98-2288B7059F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087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E503-7CC2-4ED9-BFBC-D83108875C37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8E095-1A16-4A54-B51D-3BE9AB6668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9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DADBC-C743-4264-8AA2-5E80559A0FA5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6DA0F-E5E4-435C-8B0E-051B99E1F85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084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AE18-2784-44E0-8B7B-2A7F634D15F5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5DDD8-ABF3-4D91-AC54-151482EF67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695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A227D-AF4F-4A9A-A0EE-0DD9AA86AC9D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0DD1D-1360-4DC2-BA21-9006467C88A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901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17DF7-A09E-4675-B18B-DCCC79E2A790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6F64E-E51F-4605-B8FB-BA82592ECD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725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F6B2A-2FAB-4721-B596-CD7CA7799A06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BE3-3134-4154-B9AF-B2D961F9BF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223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C6C6-D012-409E-9611-F5CFF7FE4654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6F370-A583-4574-AF0C-2F6D60A47B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520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3FF4C-13E1-4746-AA23-5947FCDF9726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BB44F-5B0E-4289-AB32-5AAC65845FA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271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6AB6-0194-4737-8542-2CEAA8085274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F4C90-A85C-4B63-AE39-B0BDBD7BC4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280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474B7-F347-4049-B49F-5AB5754DA730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97B83-CB3C-4E5C-877E-B9EA741D20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446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021FD9F-64AA-4DA8-A1EE-9CC05A2306CA}" type="datetime1">
              <a:rPr lang="en-US"/>
              <a:pPr>
                <a:defRPr/>
              </a:pPr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EA3BB0F-82BC-4545-A466-3D4B09DC5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larc.co.n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984740" y="-56192"/>
            <a:ext cx="8167893" cy="6791082"/>
            <a:chOff x="2984740" y="-56192"/>
            <a:chExt cx="8167893" cy="6791082"/>
          </a:xfrm>
        </p:grpSpPr>
        <p:pic>
          <p:nvPicPr>
            <p:cNvPr id="4" name="Picture 3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4684"/>
            <a:stretch/>
          </p:blipFill>
          <p:spPr bwMode="auto">
            <a:xfrm>
              <a:off x="3601259" y="-56192"/>
              <a:ext cx="4333875" cy="43307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="" xmlns:a14="http://schemas.microsoft.com/office/drawing/2010/main"/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2984740" y="3888572"/>
              <a:ext cx="68493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b="1" dirty="0" smtClean="0">
                  <a:latin typeface="+mj-lt"/>
                </a:rPr>
                <a:t>Certification – what it is and how it might impact </a:t>
              </a:r>
              <a:r>
                <a:rPr lang="en-NZ" sz="2800" b="1" dirty="0">
                  <a:latin typeface="+mj-lt"/>
                </a:rPr>
                <a:t>t</a:t>
              </a:r>
              <a:r>
                <a:rPr lang="en-NZ" sz="2800" b="1" dirty="0" smtClean="0">
                  <a:latin typeface="+mj-lt"/>
                </a:rPr>
                <a:t>he </a:t>
              </a:r>
              <a:r>
                <a:rPr lang="en-NZ" sz="2800" b="1" dirty="0">
                  <a:latin typeface="+mj-lt"/>
                </a:rPr>
                <a:t>H&amp;S landscape in New Zealand </a:t>
              </a:r>
              <a:r>
                <a:rPr lang="en-NZ" sz="2800" b="1" dirty="0" smtClean="0">
                  <a:latin typeface="+mj-lt"/>
                </a:rPr>
                <a:t>-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600150" y="6334780"/>
              <a:ext cx="25524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000" b="1" dirty="0" smtClean="0">
                  <a:latin typeface="+mj-lt"/>
                </a:rPr>
                <a:t>October 2019</a:t>
              </a:r>
              <a:endParaRPr lang="en-NZ" sz="2000" b="1" dirty="0">
                <a:latin typeface="+mj-lt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-482143" y="6334780"/>
            <a:ext cx="5483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000" b="1" dirty="0" smtClean="0">
                <a:latin typeface="+mj-lt"/>
              </a:rPr>
              <a:t>Presenter: Philip Cryer</a:t>
            </a:r>
            <a:endParaRPr lang="en-NZ" sz="2000" b="1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524000" y="-70377"/>
            <a:ext cx="697064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….with the change in philosophy around how to better manage worker well-being new standards have arrived to help NZ business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523999" y="1369193"/>
            <a:ext cx="1027706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u="sng" dirty="0" smtClean="0">
                <a:latin typeface="+mn-lt"/>
              </a:rPr>
              <a:t>2019 – Q-Safe</a:t>
            </a:r>
            <a:endParaRPr lang="en-NZ" sz="2200" b="1" u="sng" dirty="0">
              <a:latin typeface="+mn-lt"/>
            </a:endParaRPr>
          </a:p>
          <a:p>
            <a:endParaRPr lang="en-NZ" u="sng" dirty="0">
              <a:latin typeface="+mn-lt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Q-Safe is an unaccredited scheme developed by </a:t>
            </a:r>
            <a:r>
              <a:rPr lang="en-NZ" dirty="0" err="1">
                <a:latin typeface="+mn-lt"/>
              </a:rPr>
              <a:t>Telarc</a:t>
            </a:r>
            <a:r>
              <a:rPr lang="en-NZ" dirty="0">
                <a:latin typeface="+mn-lt"/>
              </a:rPr>
              <a:t> in </a:t>
            </a:r>
            <a:r>
              <a:rPr lang="en-NZ" dirty="0" smtClean="0">
                <a:latin typeface="+mn-lt"/>
              </a:rPr>
              <a:t>2005, and updated in 2019, </a:t>
            </a:r>
            <a:r>
              <a:rPr lang="en-NZ" dirty="0">
                <a:latin typeface="+mn-lt"/>
              </a:rPr>
              <a:t>as an alternative, annual </a:t>
            </a:r>
            <a:r>
              <a:rPr lang="en-NZ" dirty="0" smtClean="0">
                <a:latin typeface="+mn-lt"/>
              </a:rPr>
              <a:t>H&amp;S assessment </a:t>
            </a:r>
            <a:r>
              <a:rPr lang="en-NZ" dirty="0">
                <a:latin typeface="+mn-lt"/>
              </a:rPr>
              <a:t>for NZ </a:t>
            </a:r>
            <a:r>
              <a:rPr lang="en-NZ" dirty="0" smtClean="0">
                <a:latin typeface="+mn-lt"/>
              </a:rPr>
              <a:t>SME’s</a:t>
            </a:r>
            <a:endParaRPr lang="en-NZ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3039529"/>
            <a:ext cx="10873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enables </a:t>
            </a:r>
            <a:r>
              <a:rPr lang="en-NZ" dirty="0">
                <a:latin typeface="+mn-lt"/>
              </a:rPr>
              <a:t>New Zealand businesses to better address the requirements of the Health and Safety at Work Act 2015 and align with international best practice.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18387" y="4157800"/>
            <a:ext cx="1062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provides a framework for small to medium low to medium risk businesses to establish, manage, monitor and improve their H&amp;S system – using principles of Quality as a base.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8387" y="5276071"/>
            <a:ext cx="10722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contains elements of 45001 that allow for organisations to establish foundations that can be leveraged into the larger schemes as and when the business grows, or requires it. </a:t>
            </a:r>
          </a:p>
        </p:txBody>
      </p:sp>
    </p:spTree>
    <p:extLst>
      <p:ext uri="{BB962C8B-B14F-4D97-AF65-F5344CB8AC3E}">
        <p14:creationId xmlns:p14="http://schemas.microsoft.com/office/powerpoint/2010/main" val="1499680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0" y="13459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hich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brings us to today....we find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ourselves               facing the leading edge of an H&amp;S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landscape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that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 state of upheaval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92059" y="5581364"/>
            <a:ext cx="8284383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NZ" dirty="0" smtClean="0">
                <a:latin typeface="+mn-lt"/>
              </a:rPr>
              <a:t>Industry sectors are now looking at ways to get some traction around improving </a:t>
            </a:r>
          </a:p>
          <a:p>
            <a:pPr algn="ctr"/>
            <a:r>
              <a:rPr lang="en-NZ" dirty="0" smtClean="0">
                <a:latin typeface="+mn-lt"/>
              </a:rPr>
              <a:t>H&amp;S performance across the board……..the construction industry has been very active </a:t>
            </a:r>
            <a:endParaRPr lang="en-NZ" dirty="0">
              <a:latin typeface="+mn-lt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  <p:grpSp>
        <p:nvGrpSpPr>
          <p:cNvPr id="57" name="Group 56"/>
          <p:cNvGrpSpPr/>
          <p:nvPr/>
        </p:nvGrpSpPr>
        <p:grpSpPr>
          <a:xfrm>
            <a:off x="1483729" y="1774760"/>
            <a:ext cx="9335073" cy="3530087"/>
            <a:chOff x="1483729" y="1774760"/>
            <a:chExt cx="9335073" cy="353008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33201" y="2351238"/>
              <a:ext cx="81315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83729" y="2746654"/>
              <a:ext cx="10967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>
                  <a:latin typeface="+mn-lt"/>
                </a:rPr>
                <a:t>Pike River</a:t>
              </a:r>
            </a:p>
            <a:p>
              <a:pPr algn="ctr"/>
              <a:r>
                <a:rPr lang="en-NZ" dirty="0">
                  <a:latin typeface="+mn-lt"/>
                </a:rPr>
                <a:t>began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033201" y="2354842"/>
              <a:ext cx="0" cy="288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673823" y="1789046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Z" dirty="0">
                  <a:latin typeface="+mn-lt"/>
                </a:rPr>
                <a:t>2010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2666" y="1789046"/>
              <a:ext cx="744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latin typeface="+mn-lt"/>
                </a:rPr>
                <a:t>2015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47189" y="4099218"/>
              <a:ext cx="164468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>
                  <a:latin typeface="+mn-lt"/>
                </a:rPr>
                <a:t>Health &amp; Safety</a:t>
              </a:r>
            </a:p>
            <a:p>
              <a:pPr algn="ctr"/>
              <a:r>
                <a:rPr lang="en-NZ" dirty="0">
                  <a:latin typeface="+mn-lt"/>
                </a:rPr>
                <a:t>at Work Act</a:t>
              </a:r>
            </a:p>
            <a:p>
              <a:pPr algn="ctr"/>
              <a:r>
                <a:rPr lang="en-NZ" dirty="0">
                  <a:latin typeface="+mn-lt"/>
                </a:rPr>
                <a:t>introduced</a:t>
              </a:r>
            </a:p>
          </p:txBody>
        </p:sp>
        <p:cxnSp>
          <p:nvCxnSpPr>
            <p:cNvPr id="13" name="Straight Connector 12"/>
            <p:cNvCxnSpPr>
              <a:endCxn id="12" idx="0"/>
            </p:cNvCxnSpPr>
            <p:nvPr/>
          </p:nvCxnSpPr>
          <p:spPr>
            <a:xfrm flipH="1">
              <a:off x="3069530" y="2354842"/>
              <a:ext cx="12992" cy="174437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9500748" y="4104518"/>
              <a:ext cx="131805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 smtClean="0">
                  <a:latin typeface="+mn-lt"/>
                </a:rPr>
                <a:t>Q-Safe </a:t>
              </a:r>
            </a:p>
            <a:p>
              <a:pPr algn="ctr"/>
              <a:r>
                <a:rPr lang="en-NZ" dirty="0" smtClean="0">
                  <a:latin typeface="+mn-lt"/>
                </a:rPr>
                <a:t>Upgraded &amp;</a:t>
              </a:r>
            </a:p>
            <a:p>
              <a:pPr algn="ctr"/>
              <a:r>
                <a:rPr lang="en-NZ" dirty="0">
                  <a:latin typeface="+mn-lt"/>
                </a:rPr>
                <a:t>r</a:t>
              </a:r>
              <a:r>
                <a:rPr lang="en-NZ" dirty="0" smtClean="0">
                  <a:latin typeface="+mn-lt"/>
                </a:rPr>
                <a:t>e-launched</a:t>
              </a:r>
              <a:endParaRPr lang="en-NZ" dirty="0">
                <a:latin typeface="+mn-lt"/>
              </a:endParaRPr>
            </a:p>
            <a:p>
              <a:pPr algn="ctr"/>
              <a:endParaRPr lang="en-NZ" dirty="0">
                <a:latin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18989" y="1786990"/>
              <a:ext cx="744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latin typeface="+mn-lt"/>
                </a:rPr>
                <a:t>2016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188456" y="2351238"/>
              <a:ext cx="0" cy="288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85821" y="2791317"/>
              <a:ext cx="13973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>
                  <a:latin typeface="+mn-lt"/>
                </a:rPr>
                <a:t>ACC WSMP </a:t>
              </a:r>
            </a:p>
            <a:p>
              <a:pPr algn="ctr"/>
              <a:r>
                <a:rPr lang="en-NZ" dirty="0">
                  <a:latin typeface="+mn-lt"/>
                </a:rPr>
                <a:t>discontinued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35083" y="3849997"/>
              <a:ext cx="190173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>
                  <a:latin typeface="+mn-lt"/>
                </a:rPr>
                <a:t/>
              </a:r>
              <a:br>
                <a:rPr lang="en-NZ" dirty="0">
                  <a:latin typeface="+mn-lt"/>
                </a:rPr>
              </a:br>
              <a:r>
                <a:rPr lang="en-NZ" dirty="0">
                  <a:latin typeface="+mn-lt"/>
                </a:rPr>
                <a:t>ACC and </a:t>
              </a:r>
              <a:r>
                <a:rPr lang="en-NZ" dirty="0" err="1">
                  <a:latin typeface="+mn-lt"/>
                </a:rPr>
                <a:t>Worksafe</a:t>
              </a:r>
              <a:endParaRPr lang="en-NZ" dirty="0">
                <a:latin typeface="+mn-lt"/>
              </a:endParaRPr>
            </a:p>
            <a:p>
              <a:pPr algn="ctr"/>
              <a:r>
                <a:rPr lang="en-NZ" dirty="0">
                  <a:latin typeface="+mn-lt"/>
                </a:rPr>
                <a:t>introduce </a:t>
              </a:r>
            </a:p>
            <a:p>
              <a:pPr algn="ctr"/>
              <a:r>
                <a:rPr lang="en-NZ" dirty="0" err="1">
                  <a:latin typeface="+mn-lt"/>
                </a:rPr>
                <a:t>SafePlus</a:t>
              </a:r>
              <a:endParaRPr lang="en-NZ" dirty="0">
                <a:latin typeface="+mn-lt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413513" y="2358887"/>
              <a:ext cx="0" cy="17313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059983" y="1774760"/>
              <a:ext cx="744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latin typeface="+mn-lt"/>
                </a:rPr>
                <a:t>2017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85371" y="2753846"/>
              <a:ext cx="16604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>
                  <a:latin typeface="+mn-lt"/>
                </a:rPr>
                <a:t>ACC AEP review</a:t>
              </a:r>
            </a:p>
            <a:p>
              <a:pPr algn="ctr"/>
              <a:r>
                <a:rPr lang="en-NZ" dirty="0">
                  <a:latin typeface="+mn-lt"/>
                </a:rPr>
                <a:t>undertaken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71456" y="1789046"/>
              <a:ext cx="744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latin typeface="+mn-lt"/>
                </a:rPr>
                <a:t>2017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618883" y="2363028"/>
              <a:ext cx="0" cy="288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7845703" y="2363028"/>
              <a:ext cx="14010" cy="17272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997135" y="2371214"/>
              <a:ext cx="0" cy="28842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505745" y="1808971"/>
              <a:ext cx="744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>
                  <a:latin typeface="+mn-lt"/>
                </a:rPr>
                <a:t>2018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647122" y="1807228"/>
              <a:ext cx="744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>
                  <a:latin typeface="+mn-lt"/>
                </a:rPr>
                <a:t>2018</a:t>
              </a:r>
              <a:endParaRPr lang="en-NZ" dirty="0">
                <a:latin typeface="+mn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276477" y="3951110"/>
              <a:ext cx="113845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>
                  <a:latin typeface="+mn-lt"/>
                </a:rPr>
                <a:t/>
              </a:r>
              <a:br>
                <a:rPr lang="en-NZ" dirty="0">
                  <a:latin typeface="+mn-lt"/>
                </a:rPr>
              </a:br>
              <a:r>
                <a:rPr lang="en-NZ" dirty="0">
                  <a:latin typeface="+mn-lt"/>
                </a:rPr>
                <a:t>ISO45001 </a:t>
              </a:r>
            </a:p>
            <a:p>
              <a:pPr algn="ctr"/>
              <a:r>
                <a:rPr lang="en-NZ" dirty="0" smtClean="0">
                  <a:latin typeface="+mn-lt"/>
                </a:rPr>
                <a:t>launched</a:t>
              </a:r>
              <a:endParaRPr lang="en-NZ" dirty="0"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849597" y="1813719"/>
              <a:ext cx="782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dirty="0" smtClean="0">
                  <a:latin typeface="+mn-lt"/>
                </a:rPr>
                <a:t>2019</a:t>
              </a:r>
              <a:endParaRPr lang="en-NZ" dirty="0">
                <a:latin typeface="+mn-lt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10155337" y="2351238"/>
              <a:ext cx="9080" cy="174498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8052865" y="2507242"/>
              <a:ext cx="18822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NZ" dirty="0">
                  <a:latin typeface="+mn-lt"/>
                </a:rPr>
                <a:t/>
              </a:r>
              <a:br>
                <a:rPr lang="en-NZ" dirty="0">
                  <a:latin typeface="+mn-lt"/>
                </a:rPr>
              </a:br>
              <a:r>
                <a:rPr lang="en-NZ" dirty="0" smtClean="0">
                  <a:latin typeface="+mn-lt"/>
                </a:rPr>
                <a:t>AS/NZS ISO45001 </a:t>
              </a:r>
              <a:endParaRPr lang="en-NZ" dirty="0">
                <a:latin typeface="+mn-lt"/>
              </a:endParaRPr>
            </a:p>
            <a:p>
              <a:pPr algn="ctr"/>
              <a:r>
                <a:rPr lang="en-NZ" dirty="0" smtClean="0">
                  <a:latin typeface="+mn-lt"/>
                </a:rPr>
                <a:t>launched</a:t>
              </a:r>
              <a:endParaRPr lang="en-NZ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563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88473" y="19679"/>
            <a:ext cx="687304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Construction industry have recognised they have some challenges that need industry wide focus and industry wide solutions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548846" y="1234460"/>
            <a:ext cx="1011969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u="sng" dirty="0" smtClean="0">
                <a:latin typeface="+mn-lt"/>
              </a:rPr>
              <a:t>Construction H&amp;S New Zealand (CHASNZ) – established 2018</a:t>
            </a:r>
            <a:endParaRPr lang="en-NZ" sz="2200" dirty="0">
              <a:latin typeface="+mn-lt"/>
            </a:endParaRPr>
          </a:p>
          <a:p>
            <a:endParaRPr lang="en-NZ" dirty="0">
              <a:latin typeface="+mn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  Created </a:t>
            </a:r>
            <a:r>
              <a:rPr lang="en-NZ" dirty="0">
                <a:latin typeface="+mn-lt"/>
              </a:rPr>
              <a:t>to deliver a unified voice and to raise the standard of health and safety across the </a:t>
            </a:r>
            <a:r>
              <a:rPr lang="en-NZ" dirty="0" smtClean="0">
                <a:latin typeface="+mn-lt"/>
              </a:rPr>
              <a:t>whole </a:t>
            </a:r>
            <a:r>
              <a:rPr lang="en-NZ" dirty="0">
                <a:latin typeface="+mn-lt"/>
              </a:rPr>
              <a:t>of </a:t>
            </a:r>
            <a:endParaRPr lang="en-NZ" dirty="0" smtClean="0">
              <a:latin typeface="+mn-lt"/>
            </a:endParaRPr>
          </a:p>
          <a:p>
            <a:pPr lvl="1"/>
            <a:r>
              <a:rPr lang="en-NZ" dirty="0">
                <a:latin typeface="+mn-lt"/>
              </a:rPr>
              <a:t> </a:t>
            </a:r>
            <a:r>
              <a:rPr lang="en-NZ" dirty="0" smtClean="0">
                <a:latin typeface="+mn-lt"/>
              </a:rPr>
              <a:t>    the construction </a:t>
            </a:r>
            <a:r>
              <a:rPr lang="en-NZ" dirty="0">
                <a:latin typeface="+mn-lt"/>
              </a:rPr>
              <a:t>industry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6799" y="2532819"/>
            <a:ext cx="10992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Objective is that </a:t>
            </a:r>
            <a:r>
              <a:rPr lang="en-NZ" dirty="0">
                <a:latin typeface="+mn-lt"/>
              </a:rPr>
              <a:t>construction workers </a:t>
            </a:r>
            <a:r>
              <a:rPr lang="en-NZ" dirty="0" smtClean="0">
                <a:latin typeface="+mn-lt"/>
              </a:rPr>
              <a:t>get </a:t>
            </a:r>
            <a:r>
              <a:rPr lang="en-NZ" dirty="0">
                <a:latin typeface="+mn-lt"/>
              </a:rPr>
              <a:t>home safe and well at the end of every day and </a:t>
            </a:r>
            <a:r>
              <a:rPr lang="en-NZ" dirty="0" smtClean="0">
                <a:latin typeface="+mn-lt"/>
              </a:rPr>
              <a:t>CHASNZ </a:t>
            </a:r>
            <a:r>
              <a:rPr lang="en-NZ" dirty="0">
                <a:latin typeface="+mn-lt"/>
              </a:rPr>
              <a:t>aim to help create a </a:t>
            </a:r>
            <a:r>
              <a:rPr lang="en-NZ" dirty="0" smtClean="0">
                <a:latin typeface="+mn-lt"/>
              </a:rPr>
              <a:t>step-change </a:t>
            </a:r>
            <a:r>
              <a:rPr lang="en-NZ" dirty="0">
                <a:latin typeface="+mn-lt"/>
              </a:rPr>
              <a:t>in the health and safety culture and performance in the next five years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6793" y="3338735"/>
            <a:ext cx="10992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The CHASNZ Board has very high powered representation, who are supported by Advisory groups </a:t>
            </a:r>
            <a:endParaRPr lang="en-NZ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799" y="3831106"/>
            <a:ext cx="109926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The initial priority identified by the CHASNZ Board was to simplify and streamline the pre-qualification requirements within the tender and contract process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>
                <a:solidFill>
                  <a:prstClr val="black"/>
                </a:solidFill>
                <a:latin typeface="+mn-lt"/>
              </a:rPr>
              <a:t>no common standard for construction health and safety pre-qualification in New </a:t>
            </a:r>
            <a:r>
              <a:rPr lang="en-NZ" dirty="0" smtClean="0">
                <a:solidFill>
                  <a:prstClr val="black"/>
                </a:solidFill>
                <a:latin typeface="+mn-lt"/>
              </a:rPr>
              <a:t>Zealand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>
                <a:solidFill>
                  <a:prstClr val="black"/>
                </a:solidFill>
                <a:latin typeface="+mn-lt"/>
              </a:rPr>
              <a:t>p</a:t>
            </a:r>
            <a:r>
              <a:rPr lang="en-NZ" dirty="0" smtClean="0">
                <a:solidFill>
                  <a:prstClr val="black"/>
                </a:solidFill>
                <a:latin typeface="+mn-lt"/>
              </a:rPr>
              <a:t>re-qualification has proliferated creating significant inefficiency in the supply chain (cost &amp; effort)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NZ" dirty="0">
                <a:solidFill>
                  <a:prstClr val="black"/>
                </a:solidFill>
                <a:latin typeface="+mn-lt"/>
              </a:rPr>
              <a:t>t</a:t>
            </a:r>
            <a:r>
              <a:rPr lang="en-NZ" dirty="0" smtClean="0">
                <a:solidFill>
                  <a:prstClr val="black"/>
                </a:solidFill>
                <a:latin typeface="+mn-lt"/>
              </a:rPr>
              <a:t>he industry asked CHASNZ to create a common pre-qualification standard and process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6792" y="5405097"/>
            <a:ext cx="109926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In early 2019 a group of Construction industry leaders joined </a:t>
            </a:r>
            <a:r>
              <a:rPr lang="en-NZ" dirty="0" err="1" smtClean="0">
                <a:latin typeface="+mn-lt"/>
              </a:rPr>
              <a:t>Worksafe</a:t>
            </a:r>
            <a:r>
              <a:rPr lang="en-NZ" dirty="0" smtClean="0">
                <a:latin typeface="+mn-lt"/>
              </a:rPr>
              <a:t>, </a:t>
            </a:r>
            <a:r>
              <a:rPr lang="en-NZ" dirty="0" err="1" smtClean="0">
                <a:latin typeface="+mn-lt"/>
              </a:rPr>
              <a:t>Telarc</a:t>
            </a:r>
            <a:r>
              <a:rPr lang="en-NZ" dirty="0" smtClean="0">
                <a:latin typeface="+mn-lt"/>
              </a:rPr>
              <a:t> and CHASNZ to develop a new model that would simplify the pre-qualification landscape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The end result of 3 months of heavy lifting was the creation of </a:t>
            </a:r>
            <a:r>
              <a:rPr lang="en-NZ" dirty="0" err="1" smtClean="0">
                <a:latin typeface="+mn-lt"/>
              </a:rPr>
              <a:t>Totika</a:t>
            </a:r>
            <a:endParaRPr lang="en-NZ" dirty="0" smtClean="0">
              <a:latin typeface="+mn-lt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 err="1">
                <a:latin typeface="+mn-lt"/>
              </a:rPr>
              <a:t>Totika</a:t>
            </a:r>
            <a:r>
              <a:rPr lang="en-NZ" dirty="0">
                <a:latin typeface="+mn-lt"/>
              </a:rPr>
              <a:t> is designed to be transferable into other business risk areas, and across other industries and </a:t>
            </a:r>
            <a:r>
              <a:rPr lang="en-NZ" dirty="0" smtClean="0">
                <a:latin typeface="+mn-lt"/>
              </a:rPr>
              <a:t>sectors</a:t>
            </a:r>
            <a:endParaRPr lang="en-N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27939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19679"/>
            <a:ext cx="6785114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CHASNZ is consulting with the Construction industry to ensure they understand how pre-qualification is about to change…..for good. 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799" y="1171877"/>
            <a:ext cx="11030517" cy="31243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639" y="4013890"/>
            <a:ext cx="10668548" cy="271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652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95130" y="20281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Totika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was designed and built based on a proven framework that required input from NZ construction industry leaders. 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95130" y="1655139"/>
            <a:ext cx="973372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err="1" smtClean="0">
                <a:latin typeface="+mn-lt"/>
              </a:rPr>
              <a:t>Totika</a:t>
            </a:r>
            <a:r>
              <a:rPr lang="en-NZ" dirty="0" smtClean="0">
                <a:latin typeface="+mn-lt"/>
              </a:rPr>
              <a:t> </a:t>
            </a:r>
            <a:r>
              <a:rPr lang="en-NZ" dirty="0">
                <a:latin typeface="+mn-lt"/>
              </a:rPr>
              <a:t>is based on the approach adopted in the United Kingdom construction industry. </a:t>
            </a:r>
            <a:endParaRPr lang="en-NZ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Under </a:t>
            </a:r>
            <a:r>
              <a:rPr lang="en-NZ" dirty="0">
                <a:latin typeface="+mn-lt"/>
              </a:rPr>
              <a:t>this </a:t>
            </a:r>
            <a:r>
              <a:rPr lang="en-NZ" dirty="0" smtClean="0">
                <a:latin typeface="+mn-lt"/>
              </a:rPr>
              <a:t>solution, pre-qualification </a:t>
            </a:r>
            <a:r>
              <a:rPr lang="en-NZ" dirty="0">
                <a:latin typeface="+mn-lt"/>
              </a:rPr>
              <a:t>assessment providers are required to register and become members of an umbrella </a:t>
            </a:r>
            <a:r>
              <a:rPr lang="en-NZ" dirty="0" smtClean="0">
                <a:latin typeface="+mn-lt"/>
              </a:rPr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They are then subject </a:t>
            </a:r>
            <a:r>
              <a:rPr lang="en-NZ" dirty="0">
                <a:latin typeface="+mn-lt"/>
              </a:rPr>
              <a:t>to independent verification of their competency to provide pre-qualification assessments against a</a:t>
            </a:r>
            <a:r>
              <a:rPr lang="en-NZ" dirty="0" smtClean="0">
                <a:latin typeface="+mn-lt"/>
              </a:rPr>
              <a:t> new standard</a:t>
            </a:r>
            <a:r>
              <a:rPr lang="en-NZ" dirty="0">
                <a:latin typeface="+mn-lt"/>
              </a:rPr>
              <a:t>. </a:t>
            </a:r>
            <a:endParaRPr lang="en-NZ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It is intended that the standard will become the single common and consistent standard that all </a:t>
            </a:r>
            <a:r>
              <a:rPr lang="en-NZ" dirty="0" smtClean="0">
                <a:latin typeface="+mn-lt"/>
              </a:rPr>
              <a:t>construction suppliers </a:t>
            </a:r>
            <a:r>
              <a:rPr lang="en-NZ" dirty="0">
                <a:latin typeface="+mn-lt"/>
              </a:rPr>
              <a:t>must conform to for H&amp;S </a:t>
            </a:r>
            <a:r>
              <a:rPr lang="en-NZ" dirty="0" smtClean="0">
                <a:latin typeface="+mn-lt"/>
              </a:rPr>
              <a:t>pre-qualification……..with some slight differences</a:t>
            </a:r>
            <a:endParaRPr lang="en-N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931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95130" y="20281"/>
            <a:ext cx="7931427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Totika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was designed and built based on a proven framework that required input from NZ construction industry leaders. 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4848" y="1172028"/>
            <a:ext cx="90301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err="1" smtClean="0">
                <a:latin typeface="+mn-lt"/>
              </a:rPr>
              <a:t>Totika</a:t>
            </a:r>
            <a:r>
              <a:rPr lang="en-NZ" dirty="0" smtClean="0">
                <a:latin typeface="+mn-lt"/>
              </a:rPr>
              <a:t> </a:t>
            </a:r>
            <a:r>
              <a:rPr lang="en-NZ" dirty="0">
                <a:latin typeface="+mn-lt"/>
              </a:rPr>
              <a:t>is evolutionary, not revolutionary, </a:t>
            </a:r>
            <a:r>
              <a:rPr lang="en-NZ" dirty="0" smtClean="0">
                <a:latin typeface="+mn-lt"/>
              </a:rPr>
              <a:t>it will be designed to </a:t>
            </a:r>
            <a:r>
              <a:rPr lang="en-NZ" dirty="0">
                <a:latin typeface="+mn-lt"/>
              </a:rPr>
              <a:t>reduce financial impact on businesses and allow them to </a:t>
            </a:r>
            <a:r>
              <a:rPr lang="en-NZ" dirty="0" smtClean="0">
                <a:latin typeface="+mn-lt"/>
              </a:rPr>
              <a:t>adapt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err="1" smtClean="0">
                <a:latin typeface="+mn-lt"/>
              </a:rPr>
              <a:t>Totika</a:t>
            </a:r>
            <a:r>
              <a:rPr lang="en-NZ" dirty="0" smtClean="0">
                <a:latin typeface="+mn-lt"/>
              </a:rPr>
              <a:t> will </a:t>
            </a:r>
            <a:r>
              <a:rPr lang="en-NZ" dirty="0">
                <a:latin typeface="+mn-lt"/>
              </a:rPr>
              <a:t>not </a:t>
            </a:r>
            <a:r>
              <a:rPr lang="en-NZ" dirty="0" smtClean="0">
                <a:latin typeface="+mn-lt"/>
              </a:rPr>
              <a:t>create </a:t>
            </a:r>
            <a:r>
              <a:rPr lang="en-NZ" dirty="0">
                <a:latin typeface="+mn-lt"/>
              </a:rPr>
              <a:t>a new pre-qualification scheme, instead </a:t>
            </a:r>
            <a:r>
              <a:rPr lang="en-NZ" dirty="0" smtClean="0">
                <a:latin typeface="+mn-lt"/>
              </a:rPr>
              <a:t>it will simplify, declutter </a:t>
            </a:r>
            <a:r>
              <a:rPr lang="en-NZ" dirty="0">
                <a:latin typeface="+mn-lt"/>
              </a:rPr>
              <a:t>and </a:t>
            </a:r>
            <a:r>
              <a:rPr lang="en-NZ" dirty="0" smtClean="0">
                <a:latin typeface="+mn-lt"/>
              </a:rPr>
              <a:t>improve the current </a:t>
            </a:r>
            <a:r>
              <a:rPr lang="en-NZ" dirty="0">
                <a:latin typeface="+mn-lt"/>
              </a:rPr>
              <a:t>products and processes in the </a:t>
            </a:r>
            <a:r>
              <a:rPr lang="en-NZ" dirty="0" smtClean="0">
                <a:latin typeface="+mn-lt"/>
              </a:rPr>
              <a:t>marketplace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err="1" smtClean="0">
                <a:latin typeface="+mn-lt"/>
              </a:rPr>
              <a:t>Totika</a:t>
            </a:r>
            <a:r>
              <a:rPr lang="en-NZ" dirty="0" smtClean="0">
                <a:latin typeface="+mn-lt"/>
              </a:rPr>
              <a:t> </a:t>
            </a:r>
            <a:r>
              <a:rPr lang="en-NZ" dirty="0">
                <a:latin typeface="+mn-lt"/>
              </a:rPr>
              <a:t>systems and processes are designed to be simple and accessible for </a:t>
            </a:r>
            <a:r>
              <a:rPr lang="en-NZ" dirty="0" smtClean="0">
                <a:latin typeface="+mn-lt"/>
              </a:rPr>
              <a:t>SMEs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err="1" smtClean="0">
                <a:latin typeface="+mn-lt"/>
              </a:rPr>
              <a:t>Totika</a:t>
            </a:r>
            <a:r>
              <a:rPr lang="en-NZ" dirty="0">
                <a:latin typeface="+mn-lt"/>
              </a:rPr>
              <a:t> </a:t>
            </a:r>
            <a:r>
              <a:rPr lang="en-NZ" dirty="0" smtClean="0">
                <a:latin typeface="+mn-lt"/>
              </a:rPr>
              <a:t>will assist SME’s who </a:t>
            </a:r>
            <a:r>
              <a:rPr lang="en-NZ" dirty="0">
                <a:latin typeface="+mn-lt"/>
              </a:rPr>
              <a:t>have less power and </a:t>
            </a:r>
            <a:r>
              <a:rPr lang="en-NZ" dirty="0" smtClean="0">
                <a:latin typeface="+mn-lt"/>
              </a:rPr>
              <a:t>market influence </a:t>
            </a:r>
            <a:r>
              <a:rPr lang="en-NZ" dirty="0">
                <a:latin typeface="+mn-lt"/>
              </a:rPr>
              <a:t>with relatively higher business </a:t>
            </a:r>
            <a:r>
              <a:rPr lang="en-NZ" dirty="0" smtClean="0">
                <a:latin typeface="+mn-lt"/>
              </a:rPr>
              <a:t>risk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err="1" smtClean="0">
                <a:latin typeface="+mn-lt"/>
              </a:rPr>
              <a:t>Totika</a:t>
            </a:r>
            <a:r>
              <a:rPr lang="en-NZ" dirty="0" smtClean="0">
                <a:latin typeface="+mn-lt"/>
              </a:rPr>
              <a:t> will support appropriate levels of scalability </a:t>
            </a:r>
            <a:r>
              <a:rPr lang="en-NZ" dirty="0">
                <a:latin typeface="+mn-lt"/>
              </a:rPr>
              <a:t>for larger organisations with greater </a:t>
            </a:r>
            <a:r>
              <a:rPr lang="en-NZ" dirty="0" smtClean="0">
                <a:latin typeface="+mn-lt"/>
              </a:rPr>
              <a:t>risk mitigation 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18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799" y="19679"/>
            <a:ext cx="7280027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final framework agreed to </a:t>
            </a:r>
            <a:r>
              <a:rPr lang="en-NZ" sz="2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resulted in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cross recognition pathways being developed that recognise standards and in turn certification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500" y="1069913"/>
            <a:ext cx="10456996" cy="572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5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42122" y="13459"/>
            <a:ext cx="8024191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So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…..what does this mean for certification? and what is </a:t>
            </a:r>
            <a:r>
              <a:rPr lang="en-NZ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Telarc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doing to support </a:t>
            </a:r>
            <a:r>
              <a:rPr lang="en-NZ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Totika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4517" y="1151790"/>
            <a:ext cx="949929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Certification is growing as a mechanism to provide confidence and comfort for Boards, Owners, Senior leaders, Customers, Regulators and Industry Bodies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err="1" smtClean="0">
                <a:solidFill>
                  <a:prstClr val="black"/>
                </a:solidFill>
                <a:latin typeface="Calibri"/>
              </a:rPr>
              <a:t>Telarc</a:t>
            </a:r>
            <a:r>
              <a:rPr lang="en-NZ" dirty="0" smtClean="0">
                <a:solidFill>
                  <a:prstClr val="black"/>
                </a:solidFill>
                <a:latin typeface="Calibri"/>
              </a:rPr>
              <a:t> has trained and approved 26 auditors to support the growing ISO45001 opportunity</a:t>
            </a:r>
          </a:p>
          <a:p>
            <a:pPr marL="1657350" lvl="3" indent="-285750">
              <a:buFont typeface="Wingdings" panose="05000000000000000000" pitchFamily="2" charset="2"/>
              <a:buChar char="q"/>
            </a:pPr>
            <a:r>
              <a:rPr lang="en-NZ" sz="1600" dirty="0" smtClean="0">
                <a:solidFill>
                  <a:prstClr val="black"/>
                </a:solidFill>
                <a:latin typeface="Calibri"/>
              </a:rPr>
              <a:t>Most of the large construction companies are ISO45001 certified</a:t>
            </a:r>
          </a:p>
          <a:p>
            <a:pPr marL="1657350" lvl="3" indent="-285750">
              <a:buFont typeface="Wingdings" panose="05000000000000000000" pitchFamily="2" charset="2"/>
              <a:buChar char="q"/>
            </a:pPr>
            <a:r>
              <a:rPr lang="en-NZ" sz="1600" dirty="0" smtClean="0">
                <a:solidFill>
                  <a:prstClr val="black"/>
                </a:solidFill>
                <a:latin typeface="Calibri"/>
              </a:rPr>
              <a:t>An increasing number of high risk companies are applying to be certified – e.g. scaffolders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We have worked with </a:t>
            </a:r>
            <a:r>
              <a:rPr lang="en-NZ" dirty="0" err="1" smtClean="0">
                <a:solidFill>
                  <a:prstClr val="black"/>
                </a:solidFill>
                <a:latin typeface="Calibri"/>
              </a:rPr>
              <a:t>Worksafe</a:t>
            </a:r>
            <a:r>
              <a:rPr lang="en-NZ" dirty="0" smtClean="0">
                <a:solidFill>
                  <a:prstClr val="black"/>
                </a:solidFill>
                <a:latin typeface="Calibri"/>
              </a:rPr>
              <a:t> and ACC to ensure Q-Safe meets their expectations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NZ" sz="1600" dirty="0" smtClean="0">
                <a:solidFill>
                  <a:prstClr val="black"/>
                </a:solidFill>
                <a:latin typeface="Calibri"/>
              </a:rPr>
              <a:t>Provide a scheme and pricing model that </a:t>
            </a:r>
            <a:r>
              <a:rPr lang="en-NZ" sz="1600" u="sng" dirty="0" smtClean="0">
                <a:solidFill>
                  <a:prstClr val="black"/>
                </a:solidFill>
                <a:latin typeface="Calibri"/>
              </a:rPr>
              <a:t>does not </a:t>
            </a:r>
            <a:r>
              <a:rPr lang="en-NZ" sz="1600" dirty="0" smtClean="0">
                <a:solidFill>
                  <a:prstClr val="black"/>
                </a:solidFill>
                <a:latin typeface="Calibri"/>
              </a:rPr>
              <a:t>dis-advantage the regions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NZ" sz="1600" dirty="0" smtClean="0">
                <a:solidFill>
                  <a:prstClr val="black"/>
                </a:solidFill>
                <a:latin typeface="Calibri"/>
              </a:rPr>
              <a:t>Ensure workers voices are at the forefront of the audit process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NZ" sz="1600" dirty="0" smtClean="0">
                <a:solidFill>
                  <a:prstClr val="black"/>
                </a:solidFill>
                <a:latin typeface="Calibri"/>
              </a:rPr>
              <a:t>Ensure impartiality is achieved at all times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r>
              <a:rPr lang="en-NZ" sz="1600" dirty="0" smtClean="0">
                <a:solidFill>
                  <a:prstClr val="black"/>
                </a:solidFill>
                <a:latin typeface="Calibri"/>
              </a:rPr>
              <a:t>Understand that overall H&amp;S performance improvement is a journey not a sprint</a:t>
            </a:r>
          </a:p>
          <a:p>
            <a:pPr marL="1714500" lvl="3" indent="-342900">
              <a:buFont typeface="Wingdings" panose="05000000000000000000" pitchFamily="2" charset="2"/>
              <a:buChar char="q"/>
            </a:pPr>
            <a:endParaRPr lang="en-NZ" sz="16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err="1" smtClean="0">
                <a:solidFill>
                  <a:prstClr val="black"/>
                </a:solidFill>
                <a:latin typeface="Calibri"/>
              </a:rPr>
              <a:t>Telarc</a:t>
            </a:r>
            <a:r>
              <a:rPr lang="en-NZ" dirty="0" smtClean="0">
                <a:solidFill>
                  <a:prstClr val="black"/>
                </a:solidFill>
                <a:latin typeface="Calibri"/>
              </a:rPr>
              <a:t> is working with a select group of consultants to ensure the Q-Safe framework is understood and is being built into their consult approach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err="1" smtClean="0">
                <a:solidFill>
                  <a:prstClr val="black"/>
                </a:solidFill>
                <a:latin typeface="Calibri"/>
              </a:rPr>
              <a:t>Telarc</a:t>
            </a:r>
            <a:r>
              <a:rPr lang="en-NZ" dirty="0" smtClean="0">
                <a:solidFill>
                  <a:prstClr val="black"/>
                </a:solidFill>
                <a:latin typeface="Calibri"/>
              </a:rPr>
              <a:t> is establishing a regional support model through the engagement and on boarding of a select group of H&amp;S professionals capable of providing impartial auditing services. </a:t>
            </a: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626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68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19204" y="13459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Getting involved in certification does require              the right mind-set. </a:t>
            </a:r>
            <a:endParaRPr lang="en-NZ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228341" y="1151790"/>
            <a:ext cx="94992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The structure now used to conduct audits against most standards requires assessment against the “Think, Plan, Do, Check, Act” framework. 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Worker participation and worker understanding is becoming increasingly important to regulators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We like to see ourselves as value adders and we find our most difficult assignments are when we are seen as a “necessary evil”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It does take some investment from you – time, effort and capital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The auditor is not there to find everything wrong with your business….they do try to find things that are right as well……..so being well prepared is important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We are increasingly seeing our clients using certification as a way of differentiating their offer during the tender or sales process</a:t>
            </a:r>
          </a:p>
          <a:p>
            <a:pPr marL="342900" lvl="0" indent="-342900">
              <a:buFont typeface="+mj-lt"/>
              <a:buAutoNum type="arabicPeriod"/>
            </a:pPr>
            <a:endParaRPr lang="en-NZ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NZ" dirty="0" smtClean="0">
                <a:solidFill>
                  <a:prstClr val="black"/>
                </a:solidFill>
                <a:latin typeface="Calibri"/>
              </a:rPr>
              <a:t>If you need more detail please go to our website </a:t>
            </a:r>
            <a:r>
              <a:rPr lang="en-NZ" dirty="0" smtClean="0">
                <a:solidFill>
                  <a:prstClr val="black"/>
                </a:solidFill>
                <a:latin typeface="Calibri"/>
                <a:hlinkClick r:id="rId4"/>
              </a:rPr>
              <a:t>www.telarc.co.nz</a:t>
            </a:r>
            <a:r>
              <a:rPr lang="en-NZ" dirty="0" smtClean="0">
                <a:solidFill>
                  <a:prstClr val="black"/>
                </a:solidFill>
                <a:latin typeface="Calibri"/>
              </a:rPr>
              <a:t> or ring us on 0800 004 004</a:t>
            </a:r>
          </a:p>
        </p:txBody>
      </p:sp>
    </p:spTree>
    <p:extLst>
      <p:ext uri="{BB962C8B-B14F-4D97-AF65-F5344CB8AC3E}">
        <p14:creationId xmlns:p14="http://schemas.microsoft.com/office/powerpoint/2010/main" val="15187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27114" y="125115"/>
            <a:ext cx="724723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My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topic today is Certification support Services… so without further ado lets rip into this riveting topic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6590" y="4638532"/>
            <a:ext cx="90970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>
                <a:latin typeface="+mn-lt"/>
              </a:rPr>
              <a:t>Standard</a:t>
            </a:r>
            <a:endParaRPr lang="en-NZ" dirty="0">
              <a:latin typeface="+mn-lt"/>
            </a:endParaRPr>
          </a:p>
          <a:p>
            <a:endParaRPr lang="en-NZ" dirty="0">
              <a:latin typeface="+mn-lt"/>
            </a:endParaRPr>
          </a:p>
          <a:p>
            <a:r>
              <a:rPr lang="en-NZ" dirty="0" smtClean="0">
                <a:latin typeface="+mn-lt"/>
              </a:rPr>
              <a:t>a </a:t>
            </a:r>
            <a:r>
              <a:rPr lang="en-NZ" dirty="0">
                <a:latin typeface="+mn-lt"/>
              </a:rPr>
              <a:t>standard is made up of details of requirements, specifications, guidelines and characteristics that products, services and processes should consistently meet in order to ensure: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that they match </a:t>
            </a:r>
            <a:r>
              <a:rPr lang="en-NZ" dirty="0" smtClean="0">
                <a:latin typeface="+mn-lt"/>
              </a:rPr>
              <a:t>stakeholder </a:t>
            </a:r>
            <a:r>
              <a:rPr lang="en-NZ" dirty="0">
                <a:latin typeface="+mn-lt"/>
              </a:rPr>
              <a:t>expectations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that they are fit for purpose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that they meet the needs of their users (both internally and externally)</a:t>
            </a:r>
          </a:p>
          <a:p>
            <a:r>
              <a:rPr lang="en-NZ" dirty="0">
                <a:latin typeface="+mn-lt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28304" y="2003813"/>
            <a:ext cx="90970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>
                <a:latin typeface="+mn-lt"/>
              </a:rPr>
              <a:t>Management System</a:t>
            </a:r>
            <a:endParaRPr lang="en-NZ" dirty="0">
              <a:latin typeface="+mn-lt"/>
            </a:endParaRPr>
          </a:p>
          <a:p>
            <a:endParaRPr lang="en-NZ" dirty="0">
              <a:latin typeface="+mn-lt"/>
            </a:endParaRPr>
          </a:p>
          <a:p>
            <a:r>
              <a:rPr lang="en-NZ" dirty="0" smtClean="0">
                <a:latin typeface="+mn-lt"/>
              </a:rPr>
              <a:t>a </a:t>
            </a:r>
            <a:r>
              <a:rPr lang="en-NZ" dirty="0">
                <a:latin typeface="+mn-lt"/>
              </a:rPr>
              <a:t>management system is the framework </a:t>
            </a:r>
            <a:r>
              <a:rPr lang="en-NZ" dirty="0" smtClean="0">
                <a:latin typeface="+mn-lt"/>
              </a:rPr>
              <a:t>of:</a:t>
            </a:r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Policies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Processes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Procedures (Tasks)</a:t>
            </a:r>
          </a:p>
          <a:p>
            <a:endParaRPr lang="en-NZ" dirty="0">
              <a:latin typeface="+mn-lt"/>
            </a:endParaRPr>
          </a:p>
          <a:p>
            <a:r>
              <a:rPr lang="en-NZ" dirty="0">
                <a:latin typeface="+mn-lt"/>
              </a:rPr>
              <a:t>used by an organization to ensure that it can fulfil all the tasks required to achieve its objectives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28304" y="1358897"/>
            <a:ext cx="9097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b="1" dirty="0" smtClean="0">
                <a:latin typeface="+mn-lt"/>
              </a:rPr>
              <a:t>Let’s start with some definitions of the concepts that will be discussed today</a:t>
            </a:r>
          </a:p>
          <a:p>
            <a:endParaRPr lang="en-NZ" sz="2000" b="1" dirty="0" smtClean="0">
              <a:latin typeface="+mn-lt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78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52334" y="118489"/>
            <a:ext cx="724723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Standards can be seen as compliance……………</a:t>
            </a:r>
            <a:b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or, they can seen as valued added interventions used as a mechanism to drive improvement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3893" y="1410619"/>
            <a:ext cx="99508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>
                <a:latin typeface="+mn-lt"/>
              </a:rPr>
              <a:t>How do they help you? </a:t>
            </a:r>
          </a:p>
          <a:p>
            <a:endParaRPr lang="en-NZ" dirty="0"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NZ" dirty="0">
                <a:latin typeface="+mn-lt"/>
              </a:rPr>
              <a:t>with a well-designed management system, your company can -</a:t>
            </a:r>
          </a:p>
          <a:p>
            <a:endParaRPr lang="en-NZ" dirty="0">
              <a:latin typeface="+mn-lt"/>
            </a:endParaRPr>
          </a:p>
          <a:p>
            <a:r>
              <a:rPr lang="en-NZ" b="1" i="1" dirty="0" smtClean="0">
                <a:latin typeface="+mn-lt"/>
              </a:rPr>
              <a:t>	identify </a:t>
            </a:r>
            <a:r>
              <a:rPr lang="en-NZ" b="1" i="1" dirty="0">
                <a:latin typeface="+mn-lt"/>
              </a:rPr>
              <a:t>problems and help improve a wide range of outputs to better meet the needs of your </a:t>
            </a:r>
            <a:r>
              <a:rPr lang="en-NZ" b="1" i="1" dirty="0" smtClean="0">
                <a:latin typeface="+mn-lt"/>
              </a:rPr>
              <a:t>	customers</a:t>
            </a:r>
            <a:r>
              <a:rPr lang="en-NZ" b="1" i="1" dirty="0">
                <a:latin typeface="+mn-lt"/>
              </a:rPr>
              <a:t>, your workers, your shareholders and your stakeholders (including the public)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2668" y="3573342"/>
            <a:ext cx="97962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>
                <a:latin typeface="+mn-lt"/>
              </a:rPr>
              <a:t>How does this help a regulator? </a:t>
            </a:r>
          </a:p>
          <a:p>
            <a:endParaRPr lang="en-NZ" dirty="0"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NZ" dirty="0">
                <a:latin typeface="+mn-lt"/>
              </a:rPr>
              <a:t>b</a:t>
            </a:r>
            <a:r>
              <a:rPr lang="en-NZ" dirty="0" smtClean="0">
                <a:latin typeface="+mn-lt"/>
              </a:rPr>
              <a:t>y </a:t>
            </a:r>
            <a:r>
              <a:rPr lang="en-NZ" dirty="0">
                <a:latin typeface="+mn-lt"/>
              </a:rPr>
              <a:t>referencing standards in legislation, regulators draw on -</a:t>
            </a:r>
          </a:p>
          <a:p>
            <a:endParaRPr lang="en-NZ" dirty="0">
              <a:latin typeface="+mn-lt"/>
            </a:endParaRPr>
          </a:p>
          <a:p>
            <a:r>
              <a:rPr lang="en-NZ" b="1" i="1" dirty="0" smtClean="0">
                <a:latin typeface="+mn-lt"/>
              </a:rPr>
              <a:t>	existing </a:t>
            </a:r>
            <a:r>
              <a:rPr lang="en-NZ" b="1" i="1" dirty="0">
                <a:latin typeface="+mn-lt"/>
              </a:rPr>
              <a:t>best practice developed by expert committees using a consensus-based and </a:t>
            </a:r>
            <a:endParaRPr lang="en-NZ" b="1" i="1" dirty="0" smtClean="0">
              <a:latin typeface="+mn-lt"/>
            </a:endParaRPr>
          </a:p>
          <a:p>
            <a:r>
              <a:rPr lang="en-NZ" b="1" i="1" dirty="0">
                <a:latin typeface="+mn-lt"/>
              </a:rPr>
              <a:t>	</a:t>
            </a:r>
            <a:r>
              <a:rPr lang="en-NZ" b="1" i="1" dirty="0" smtClean="0">
                <a:latin typeface="+mn-lt"/>
              </a:rPr>
              <a:t>transparent process</a:t>
            </a:r>
            <a:r>
              <a:rPr lang="en-NZ" b="1" i="1" dirty="0">
                <a:latin typeface="+mn-lt"/>
              </a:rPr>
              <a:t>. </a:t>
            </a:r>
          </a:p>
          <a:p>
            <a:endParaRPr lang="en-NZ" dirty="0">
              <a:latin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NZ" dirty="0">
                <a:latin typeface="+mn-lt"/>
              </a:rPr>
              <a:t>i</a:t>
            </a:r>
            <a:r>
              <a:rPr lang="en-NZ" dirty="0" smtClean="0">
                <a:latin typeface="+mn-lt"/>
              </a:rPr>
              <a:t>ncorporating </a:t>
            </a:r>
            <a:r>
              <a:rPr lang="en-NZ" dirty="0">
                <a:latin typeface="+mn-lt"/>
              </a:rPr>
              <a:t>standards into law also allows regulators to -</a:t>
            </a:r>
          </a:p>
          <a:p>
            <a:endParaRPr lang="en-NZ" dirty="0">
              <a:latin typeface="+mn-lt"/>
            </a:endParaRPr>
          </a:p>
          <a:p>
            <a:r>
              <a:rPr lang="en-NZ" b="1" i="1" dirty="0" smtClean="0">
                <a:latin typeface="+mn-lt"/>
              </a:rPr>
              <a:t>	provide </a:t>
            </a:r>
            <a:r>
              <a:rPr lang="en-NZ" b="1" i="1" dirty="0">
                <a:latin typeface="+mn-lt"/>
              </a:rPr>
              <a:t>detailed requirements without encumbering regulations or guidance with </a:t>
            </a:r>
            <a:endParaRPr lang="en-NZ" b="1" i="1" dirty="0" smtClean="0">
              <a:latin typeface="+mn-lt"/>
            </a:endParaRPr>
          </a:p>
          <a:p>
            <a:r>
              <a:rPr lang="en-NZ" b="1" i="1" dirty="0">
                <a:latin typeface="+mn-lt"/>
              </a:rPr>
              <a:t>	</a:t>
            </a:r>
            <a:r>
              <a:rPr lang="en-NZ" b="1" i="1" dirty="0" smtClean="0">
                <a:latin typeface="+mn-lt"/>
              </a:rPr>
              <a:t>technical </a:t>
            </a:r>
            <a:r>
              <a:rPr lang="en-NZ" b="1" i="1" dirty="0">
                <a:latin typeface="+mn-lt"/>
              </a:rPr>
              <a:t>detail.</a:t>
            </a:r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431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39690" y="13459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nd a company like </a:t>
            </a:r>
            <a:r>
              <a:rPr lang="en-NZ" sz="2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Telarc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which has been             around for 45 years, and is Government owned, continues to deliver in this space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39690" y="1387560"/>
            <a:ext cx="88890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u="sng" dirty="0">
                <a:latin typeface="+mn-lt"/>
              </a:rPr>
              <a:t>What do people like Telarc do?</a:t>
            </a:r>
          </a:p>
          <a:p>
            <a:endParaRPr lang="en-NZ" dirty="0">
              <a:latin typeface="+mn-lt"/>
            </a:endParaRPr>
          </a:p>
          <a:p>
            <a:r>
              <a:rPr lang="en-NZ" dirty="0">
                <a:latin typeface="+mn-lt"/>
              </a:rPr>
              <a:t>w</a:t>
            </a:r>
            <a:r>
              <a:rPr lang="en-NZ" dirty="0" smtClean="0">
                <a:latin typeface="+mn-lt"/>
              </a:rPr>
              <a:t>e </a:t>
            </a:r>
            <a:r>
              <a:rPr lang="en-NZ" dirty="0">
                <a:latin typeface="+mn-lt"/>
              </a:rPr>
              <a:t>come into your business – </a:t>
            </a:r>
          </a:p>
          <a:p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b="1" i="1" dirty="0">
                <a:latin typeface="+mn-lt"/>
              </a:rPr>
              <a:t>to provide you with an impartial and relevant </a:t>
            </a:r>
            <a:r>
              <a:rPr lang="en-NZ" b="1" i="1" dirty="0" smtClean="0">
                <a:latin typeface="+mn-lt"/>
              </a:rPr>
              <a:t>intervention </a:t>
            </a:r>
            <a:r>
              <a:rPr lang="en-NZ" dirty="0" smtClean="0">
                <a:latin typeface="+mn-lt"/>
              </a:rPr>
              <a:t>against a recognised and relevant standard </a:t>
            </a:r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b="1" i="1" dirty="0">
                <a:latin typeface="+mn-lt"/>
              </a:rPr>
              <a:t>to give you confidence </a:t>
            </a:r>
            <a:r>
              <a:rPr lang="en-NZ" dirty="0">
                <a:latin typeface="+mn-lt"/>
              </a:rPr>
              <a:t>that </a:t>
            </a:r>
            <a:r>
              <a:rPr lang="en-NZ" dirty="0" smtClean="0">
                <a:latin typeface="+mn-lt"/>
              </a:rPr>
              <a:t>workers </a:t>
            </a:r>
            <a:r>
              <a:rPr lang="en-NZ" dirty="0">
                <a:latin typeface="+mn-lt"/>
              </a:rPr>
              <a:t>are conducting activities that reflect the organisation’s agreed policies, processes and </a:t>
            </a:r>
            <a:r>
              <a:rPr lang="en-NZ" dirty="0" smtClean="0">
                <a:latin typeface="+mn-lt"/>
              </a:rPr>
              <a:t>procedures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b="1" i="1" dirty="0">
                <a:latin typeface="+mn-lt"/>
              </a:rPr>
              <a:t>t</a:t>
            </a:r>
            <a:r>
              <a:rPr lang="en-NZ" b="1" i="1" dirty="0" smtClean="0">
                <a:latin typeface="+mn-lt"/>
              </a:rPr>
              <a:t>o provide a report and a series of improvement activities </a:t>
            </a:r>
            <a:r>
              <a:rPr lang="en-NZ" dirty="0" smtClean="0">
                <a:latin typeface="+mn-lt"/>
              </a:rPr>
              <a:t>that need to be worked on within the guidelines of the standard to allow and retain certification</a:t>
            </a:r>
            <a:endParaRPr lang="en-NZ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6245" y="5470734"/>
            <a:ext cx="8332453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sz="2000" dirty="0" smtClean="0">
                <a:latin typeface="+mn-lt"/>
              </a:rPr>
              <a:t>I hope you now have a better feel as to what a standard is, and why and when they are useful and how they can be monitored</a:t>
            </a:r>
            <a:endParaRPr lang="en-NZ" sz="2000" dirty="0">
              <a:latin typeface="+mn-lt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43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0" y="13459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et’s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look back, to look forward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………</a:t>
            </a:r>
            <a:b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workers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well-being has made significant</a:t>
            </a:r>
            <a:b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progress in the last 150 years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25545" y="2351239"/>
            <a:ext cx="8035555" cy="19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72858" y="2746655"/>
            <a:ext cx="111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>
                <a:latin typeface="+mn-lt"/>
              </a:rPr>
              <a:t>Slavery </a:t>
            </a:r>
          </a:p>
          <a:p>
            <a:pPr algn="ctr"/>
            <a:r>
              <a:rPr lang="en-NZ" dirty="0">
                <a:latin typeface="+mn-lt"/>
              </a:rPr>
              <a:t>Abolished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25545" y="2354843"/>
            <a:ext cx="0" cy="288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1736" y="18065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latin typeface="+mn-lt"/>
              </a:rPr>
              <a:t>1865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94481" y="1789047"/>
            <a:ext cx="73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+mn-lt"/>
              </a:rPr>
              <a:t>1894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38881" y="4218489"/>
            <a:ext cx="2279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>
                <a:latin typeface="+mn-lt"/>
              </a:rPr>
              <a:t>Industrial Conciliation </a:t>
            </a:r>
          </a:p>
          <a:p>
            <a:pPr algn="ctr"/>
            <a:r>
              <a:rPr lang="en-NZ" dirty="0">
                <a:latin typeface="+mn-lt"/>
              </a:rPr>
              <a:t>and Arbitration Act</a:t>
            </a:r>
          </a:p>
          <a:p>
            <a:pPr algn="ctr"/>
            <a:r>
              <a:rPr lang="en-NZ" dirty="0">
                <a:latin typeface="+mn-lt"/>
              </a:rPr>
              <a:t>introduced in N.Z.</a:t>
            </a:r>
          </a:p>
        </p:txBody>
      </p:sp>
      <p:cxnSp>
        <p:nvCxnSpPr>
          <p:cNvPr id="16" name="Straight Connector 15"/>
          <p:cNvCxnSpPr>
            <a:endCxn id="15" idx="0"/>
          </p:cNvCxnSpPr>
          <p:nvPr/>
        </p:nvCxnSpPr>
        <p:spPr>
          <a:xfrm>
            <a:off x="3071813" y="2373963"/>
            <a:ext cx="7028" cy="18445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89435" y="2791317"/>
            <a:ext cx="1571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>
                <a:latin typeface="+mn-lt"/>
              </a:rPr>
              <a:t>Holidays </a:t>
            </a:r>
          </a:p>
          <a:p>
            <a:pPr algn="ctr"/>
            <a:r>
              <a:rPr lang="en-NZ" dirty="0">
                <a:latin typeface="+mn-lt"/>
              </a:rPr>
              <a:t>Act introduced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4070" y="4215489"/>
            <a:ext cx="1818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latin typeface="+mn-lt"/>
              </a:rPr>
              <a:t>Health &amp; Safety </a:t>
            </a:r>
          </a:p>
          <a:p>
            <a:pPr algn="ctr"/>
            <a:r>
              <a:rPr lang="en-NZ" dirty="0">
                <a:latin typeface="+mn-lt"/>
              </a:rPr>
              <a:t>at Work 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83660" y="1799330"/>
            <a:ext cx="73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+mn-lt"/>
              </a:rPr>
              <a:t>1926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4147402" y="2351239"/>
            <a:ext cx="0" cy="288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75349" y="2791318"/>
            <a:ext cx="1762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>
                <a:latin typeface="+mn-lt"/>
              </a:rPr>
              <a:t>5 day work</a:t>
            </a:r>
          </a:p>
          <a:p>
            <a:pPr algn="ctr"/>
            <a:r>
              <a:rPr lang="en-NZ" dirty="0">
                <a:latin typeface="+mn-lt"/>
              </a:rPr>
              <a:t>week introduced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72258" y="3941750"/>
            <a:ext cx="1744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>
                <a:latin typeface="+mn-lt"/>
              </a:rPr>
              <a:t/>
            </a:r>
            <a:br>
              <a:rPr lang="en-NZ" dirty="0">
                <a:latin typeface="+mn-lt"/>
              </a:rPr>
            </a:br>
            <a:r>
              <a:rPr lang="en-NZ" dirty="0">
                <a:latin typeface="+mn-lt"/>
              </a:rPr>
              <a:t>Annual Holidays </a:t>
            </a:r>
          </a:p>
          <a:p>
            <a:pPr algn="ctr"/>
            <a:r>
              <a:rPr lang="en-NZ" dirty="0">
                <a:latin typeface="+mn-lt"/>
              </a:rPr>
              <a:t>Act introduced </a:t>
            </a:r>
          </a:p>
          <a:p>
            <a:pPr algn="ctr"/>
            <a:r>
              <a:rPr lang="en-NZ" dirty="0">
                <a:latin typeface="+mn-lt"/>
              </a:rPr>
              <a:t>in N.Z. (2 weeks)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347372" y="2351239"/>
            <a:ext cx="0" cy="18699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028698" y="1799330"/>
            <a:ext cx="73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+mn-lt"/>
              </a:rPr>
              <a:t>1944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92638" y="2753847"/>
            <a:ext cx="1701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>
                <a:latin typeface="+mn-lt"/>
              </a:rPr>
              <a:t>Minimum wage </a:t>
            </a:r>
          </a:p>
          <a:p>
            <a:pPr algn="ctr"/>
            <a:r>
              <a:rPr lang="en-NZ" dirty="0">
                <a:latin typeface="+mn-lt"/>
              </a:rPr>
              <a:t>introduced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98124" y="1789047"/>
            <a:ext cx="73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+mn-lt"/>
              </a:rPr>
              <a:t>1946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540167" y="2363029"/>
            <a:ext cx="0" cy="288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47976" y="2349130"/>
            <a:ext cx="3787" cy="1872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881565" y="2371215"/>
            <a:ext cx="0" cy="2884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413286" y="1808972"/>
            <a:ext cx="73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+mn-lt"/>
              </a:rPr>
              <a:t>1992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36976" y="1807229"/>
            <a:ext cx="73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+mn-lt"/>
              </a:rPr>
              <a:t>2003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10584" y="3941490"/>
            <a:ext cx="16609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dirty="0">
                <a:latin typeface="+mn-lt"/>
              </a:rPr>
              <a:t/>
            </a:r>
            <a:br>
              <a:rPr lang="en-NZ" dirty="0">
                <a:latin typeface="+mn-lt"/>
              </a:rPr>
            </a:br>
            <a:r>
              <a:rPr lang="en-NZ" dirty="0">
                <a:latin typeface="+mn-lt"/>
              </a:rPr>
              <a:t>Health &amp; Safety</a:t>
            </a:r>
          </a:p>
          <a:p>
            <a:pPr algn="ctr"/>
            <a:r>
              <a:rPr lang="en-NZ" dirty="0">
                <a:latin typeface="+mn-lt"/>
              </a:rPr>
              <a:t>in employment </a:t>
            </a:r>
          </a:p>
          <a:p>
            <a:pPr algn="ctr"/>
            <a:r>
              <a:rPr lang="en-NZ" dirty="0">
                <a:latin typeface="+mn-lt"/>
              </a:rPr>
              <a:t>Act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86093" y="1804381"/>
            <a:ext cx="73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+mn-lt"/>
              </a:rPr>
              <a:t>2015</a:t>
            </a:r>
          </a:p>
        </p:txBody>
      </p:sp>
      <p:cxnSp>
        <p:nvCxnSpPr>
          <p:cNvPr id="40" name="Straight Connector 39"/>
          <p:cNvCxnSpPr>
            <a:endCxn id="22" idx="0"/>
          </p:cNvCxnSpPr>
          <p:nvPr/>
        </p:nvCxnSpPr>
        <p:spPr>
          <a:xfrm>
            <a:off x="10052468" y="2373963"/>
            <a:ext cx="786" cy="18415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69734" y="5581365"/>
            <a:ext cx="6930102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NZ" dirty="0" smtClean="0"/>
              <a:t>The pace at which </a:t>
            </a:r>
            <a:r>
              <a:rPr lang="en-NZ" dirty="0"/>
              <a:t>L</a:t>
            </a:r>
            <a:r>
              <a:rPr lang="en-NZ" dirty="0" smtClean="0"/>
              <a:t>egislation, Regulations and Guidance is being</a:t>
            </a:r>
          </a:p>
          <a:p>
            <a:pPr algn="ctr"/>
            <a:r>
              <a:rPr lang="en-NZ" dirty="0" smtClean="0"/>
              <a:t>Developed in NZ (and globally) is gaining pace</a:t>
            </a:r>
            <a:endParaRPr lang="en-NZ" dirty="0"/>
          </a:p>
        </p:txBody>
      </p:sp>
      <p:pic>
        <p:nvPicPr>
          <p:cNvPr id="41" name="Picture 4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793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524000" y="1213379"/>
            <a:ext cx="10291535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200" b="1" u="sng" dirty="0">
                <a:latin typeface="+mn-lt"/>
              </a:rPr>
              <a:t>2001 - AS/NZS </a:t>
            </a:r>
            <a:r>
              <a:rPr lang="en-NZ" sz="2200" b="1" u="sng" dirty="0" smtClean="0">
                <a:latin typeface="+mn-lt"/>
              </a:rPr>
              <a:t>4801</a:t>
            </a:r>
          </a:p>
          <a:p>
            <a:endParaRPr lang="en-NZ" sz="2200" b="1" u="sng" dirty="0">
              <a:latin typeface="+mn-lt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developed by the Australian and New Zealand standards associations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refers </a:t>
            </a:r>
            <a:r>
              <a:rPr lang="en-NZ" dirty="0">
                <a:latin typeface="+mn-lt"/>
              </a:rPr>
              <a:t>to </a:t>
            </a:r>
            <a:r>
              <a:rPr lang="en-NZ" b="1" dirty="0">
                <a:latin typeface="+mn-lt"/>
              </a:rPr>
              <a:t>the elimination of work-related injury</a:t>
            </a:r>
            <a:r>
              <a:rPr lang="en-NZ" dirty="0">
                <a:latin typeface="+mn-lt"/>
              </a:rPr>
              <a:t>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more </a:t>
            </a:r>
            <a:r>
              <a:rPr lang="en-NZ" dirty="0">
                <a:latin typeface="+mn-lt"/>
              </a:rPr>
              <a:t>defined process for reporting, health assessment, and evaluation of the HIRAC (Hazard </a:t>
            </a:r>
          </a:p>
          <a:p>
            <a:pPr lvl="2">
              <a:lnSpc>
                <a:spcPct val="150000"/>
              </a:lnSpc>
            </a:pPr>
            <a:r>
              <a:rPr lang="en-NZ" dirty="0">
                <a:latin typeface="+mn-lt"/>
              </a:rPr>
              <a:t>      </a:t>
            </a:r>
            <a:r>
              <a:rPr lang="en-NZ" dirty="0" smtClean="0">
                <a:latin typeface="+mn-lt"/>
              </a:rPr>
              <a:t>Identification</a:t>
            </a:r>
            <a:r>
              <a:rPr lang="en-NZ" dirty="0">
                <a:latin typeface="+mn-lt"/>
              </a:rPr>
              <a:t>, Risk Assessment and Control) </a:t>
            </a:r>
            <a:r>
              <a:rPr lang="en-NZ" dirty="0" smtClean="0">
                <a:latin typeface="+mn-lt"/>
              </a:rPr>
              <a:t>process</a:t>
            </a:r>
            <a:endParaRPr lang="en-NZ" dirty="0">
              <a:latin typeface="+mn-lt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The withdrawal timing is becoming clearer as Australia communicates its intention to withdraw</a:t>
            </a:r>
            <a:endParaRPr lang="en-NZ" dirty="0">
              <a:latin typeface="+mn-lt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524000" y="-70377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NZ we have seen management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system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standards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developed that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have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stood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test</a:t>
            </a:r>
            <a:b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time……..and in some cases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too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 time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105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0" y="-70377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nd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NZ we have seen management system</a:t>
            </a:r>
            <a:b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standards developed that have stood the test</a:t>
            </a:r>
            <a:b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of time……..and in some cases to much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48845" y="1234460"/>
            <a:ext cx="12033341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u="sng" dirty="0" smtClean="0">
                <a:latin typeface="+mn-lt"/>
              </a:rPr>
              <a:t>2002 </a:t>
            </a:r>
            <a:r>
              <a:rPr lang="en-NZ" sz="2200" b="1" u="sng" dirty="0">
                <a:latin typeface="+mn-lt"/>
              </a:rPr>
              <a:t>-  ACC WSMP Programme </a:t>
            </a:r>
            <a:r>
              <a:rPr lang="en-NZ" sz="2200" dirty="0">
                <a:latin typeface="+mn-lt"/>
              </a:rPr>
              <a:t> 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c</a:t>
            </a:r>
            <a:r>
              <a:rPr lang="en-NZ" dirty="0" smtClean="0">
                <a:latin typeface="+mn-lt"/>
              </a:rPr>
              <a:t>onformance </a:t>
            </a:r>
            <a:r>
              <a:rPr lang="en-NZ" dirty="0">
                <a:latin typeface="+mn-lt"/>
              </a:rPr>
              <a:t>product developed by </a:t>
            </a:r>
            <a:r>
              <a:rPr lang="en-NZ" dirty="0" smtClean="0">
                <a:latin typeface="+mn-lt"/>
              </a:rPr>
              <a:t>ACC</a:t>
            </a:r>
            <a:endParaRPr lang="en-NZ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e</a:t>
            </a:r>
            <a:r>
              <a:rPr lang="en-NZ" dirty="0" smtClean="0">
                <a:latin typeface="+mn-lt"/>
              </a:rPr>
              <a:t>ncouraged </a:t>
            </a:r>
            <a:r>
              <a:rPr lang="en-NZ" dirty="0">
                <a:latin typeface="+mn-lt"/>
              </a:rPr>
              <a:t>creation of safer working </a:t>
            </a:r>
            <a:r>
              <a:rPr lang="en-NZ" dirty="0" smtClean="0">
                <a:latin typeface="+mn-lt"/>
              </a:rPr>
              <a:t>environments</a:t>
            </a:r>
            <a:endParaRPr lang="en-NZ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d</a:t>
            </a:r>
            <a:r>
              <a:rPr lang="en-NZ" dirty="0" smtClean="0">
                <a:latin typeface="+mn-lt"/>
              </a:rPr>
              <a:t>eveloped </a:t>
            </a:r>
            <a:r>
              <a:rPr lang="en-NZ" dirty="0">
                <a:latin typeface="+mn-lt"/>
              </a:rPr>
              <a:t>to reduce the number and severity of workplace injuries. 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h</a:t>
            </a:r>
            <a:r>
              <a:rPr lang="en-NZ" dirty="0" smtClean="0">
                <a:latin typeface="+mn-lt"/>
              </a:rPr>
              <a:t>as now been withdrawn from the NZ marketplace</a:t>
            </a:r>
            <a:endParaRPr lang="en-NZ" dirty="0">
              <a:latin typeface="+mn-lt"/>
            </a:endParaRPr>
          </a:p>
          <a:p>
            <a:pPr lvl="2">
              <a:lnSpc>
                <a:spcPct val="150000"/>
              </a:lnSpc>
            </a:pPr>
            <a:r>
              <a:rPr lang="en-NZ" dirty="0">
                <a:latin typeface="+mn-lt"/>
              </a:rPr>
              <a:t>  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538190" y="3789039"/>
            <a:ext cx="1005746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u="sng" dirty="0" smtClean="0">
                <a:latin typeface="+mn-lt"/>
              </a:rPr>
              <a:t>2002 </a:t>
            </a:r>
            <a:r>
              <a:rPr lang="en-NZ" sz="2200" b="1" u="sng" dirty="0">
                <a:latin typeface="+mn-lt"/>
              </a:rPr>
              <a:t>– ACC Partnership programme</a:t>
            </a:r>
            <a:r>
              <a:rPr lang="en-NZ" sz="2200" dirty="0">
                <a:latin typeface="+mn-lt"/>
              </a:rPr>
              <a:t>; </a:t>
            </a:r>
            <a:endParaRPr lang="en-NZ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s</a:t>
            </a:r>
            <a:r>
              <a:rPr lang="en-NZ" dirty="0" smtClean="0">
                <a:latin typeface="+mn-lt"/>
              </a:rPr>
              <a:t>imilar objectives to the ACC WSMP scheme</a:t>
            </a:r>
            <a:endParaRPr lang="en-NZ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d</a:t>
            </a:r>
            <a:r>
              <a:rPr lang="en-NZ" dirty="0" smtClean="0">
                <a:latin typeface="+mn-lt"/>
              </a:rPr>
              <a:t>iscount </a:t>
            </a:r>
            <a:r>
              <a:rPr lang="en-NZ" dirty="0">
                <a:latin typeface="+mn-lt"/>
              </a:rPr>
              <a:t>scheme developed by the ACC for organisations who pay a work levy +$250k </a:t>
            </a:r>
            <a:r>
              <a:rPr lang="en-NZ" dirty="0" smtClean="0">
                <a:latin typeface="+mn-lt"/>
              </a:rPr>
              <a:t>p.a.</a:t>
            </a:r>
            <a:endParaRPr lang="en-NZ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e</a:t>
            </a:r>
            <a:r>
              <a:rPr lang="en-NZ" dirty="0" smtClean="0">
                <a:latin typeface="+mn-lt"/>
              </a:rPr>
              <a:t>ntitles </a:t>
            </a:r>
            <a:r>
              <a:rPr lang="en-NZ" dirty="0">
                <a:latin typeface="+mn-lt"/>
              </a:rPr>
              <a:t>employers to downward levy adjustments in exchange for taking responsibility for their employees’ work injury claims. 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u</a:t>
            </a:r>
            <a:r>
              <a:rPr lang="en-NZ" dirty="0" smtClean="0">
                <a:latin typeface="+mn-lt"/>
              </a:rPr>
              <a:t>nder </a:t>
            </a:r>
            <a:r>
              <a:rPr lang="en-NZ" dirty="0">
                <a:latin typeface="+mn-lt"/>
              </a:rPr>
              <a:t>the Programme, their existing levies can be adjusted by up to 90</a:t>
            </a:r>
            <a:r>
              <a:rPr lang="en-NZ" dirty="0" smtClean="0">
                <a:latin typeface="+mn-lt"/>
              </a:rPr>
              <a:t>%</a:t>
            </a:r>
            <a:endParaRPr lang="en-NZ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f</a:t>
            </a:r>
            <a:r>
              <a:rPr lang="en-NZ" dirty="0" smtClean="0">
                <a:latin typeface="+mn-lt"/>
              </a:rPr>
              <a:t>indings of the review process will be available in early 2020 for consultation. </a:t>
            </a:r>
            <a:endParaRPr lang="en-NZ" dirty="0">
              <a:latin typeface="+mn-lt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524000" y="1192738"/>
            <a:ext cx="10118271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u="sng" dirty="0" smtClean="0">
                <a:latin typeface="+mn-lt"/>
              </a:rPr>
              <a:t>2007 </a:t>
            </a:r>
            <a:r>
              <a:rPr lang="en-NZ" sz="2200" b="1" u="sng" dirty="0">
                <a:latin typeface="+mn-lt"/>
              </a:rPr>
              <a:t>- OHSAS </a:t>
            </a:r>
            <a:r>
              <a:rPr lang="en-NZ" sz="2200" b="1" u="sng" dirty="0" smtClean="0">
                <a:latin typeface="+mn-lt"/>
              </a:rPr>
              <a:t>18001</a:t>
            </a:r>
          </a:p>
          <a:p>
            <a:endParaRPr lang="en-NZ" sz="2200" u="sng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developed by a group of leading certification bodies from an existing British </a:t>
            </a:r>
            <a:r>
              <a:rPr lang="en-NZ" dirty="0" smtClean="0">
                <a:latin typeface="+mn-lt"/>
              </a:rPr>
              <a:t>standard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18001 commits to the </a:t>
            </a:r>
            <a:r>
              <a:rPr lang="en-NZ" b="1" dirty="0">
                <a:latin typeface="+mn-lt"/>
              </a:rPr>
              <a:t>prevention of injury and ill health</a:t>
            </a:r>
            <a:r>
              <a:rPr lang="en-NZ" dirty="0">
                <a:latin typeface="+mn-lt"/>
              </a:rPr>
              <a:t> within the described scope of the management </a:t>
            </a:r>
            <a:r>
              <a:rPr lang="en-NZ" dirty="0" smtClean="0">
                <a:latin typeface="+mn-lt"/>
              </a:rPr>
              <a:t>system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dirty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more clearly defines the roles of evaluation and compliance, incident investigation, nonconformity, and corrective and preventive action, and management </a:t>
            </a:r>
            <a:r>
              <a:rPr lang="en-NZ" dirty="0" smtClean="0">
                <a:latin typeface="+mn-lt"/>
              </a:rPr>
              <a:t>review</a:t>
            </a: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NZ" dirty="0" smtClean="0">
              <a:latin typeface="+mn-lt"/>
            </a:endParaRPr>
          </a:p>
          <a:p>
            <a:pPr marL="1085850" lvl="2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JASANZ </a:t>
            </a:r>
            <a:r>
              <a:rPr lang="en-NZ" dirty="0">
                <a:latin typeface="+mn-lt"/>
              </a:rPr>
              <a:t>have advised this standard will be phased out within 3 years of ISO45001’s introduction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524000" y="-70377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nd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 NZ we have seen management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system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standards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developed that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have </a:t>
            </a:r>
            <a:r>
              <a:rPr lang="en-NZ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stood </a:t>
            </a: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test</a:t>
            </a:r>
            <a:b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of time……..and in some cases to much time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13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524000" y="-70377"/>
            <a:ext cx="697064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NZ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….with the change in philosophy around how to better manage worker well-being new standards have arrived to help NZ business</a:t>
            </a:r>
            <a:endParaRPr lang="en-NZ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173" y="275340"/>
            <a:ext cx="1964724" cy="632883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563493" y="1475048"/>
            <a:ext cx="968760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u="sng" dirty="0" smtClean="0">
                <a:latin typeface="+mn-lt"/>
              </a:rPr>
              <a:t>2018 – ISO45001</a:t>
            </a:r>
          </a:p>
          <a:p>
            <a:endParaRPr lang="en-NZ" b="1" u="sng" dirty="0">
              <a:latin typeface="+mn-lt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an </a:t>
            </a:r>
            <a:r>
              <a:rPr lang="en-NZ" dirty="0">
                <a:latin typeface="+mn-lt"/>
              </a:rPr>
              <a:t>international standard for occupational health and safety (OH&amp;S) that was launched globally on the 12th March 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798" y="4662843"/>
            <a:ext cx="10555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integrated </a:t>
            </a:r>
            <a:r>
              <a:rPr lang="en-NZ" dirty="0">
                <a:latin typeface="+mn-lt"/>
              </a:rPr>
              <a:t>with other management system standards. (ISO9001 and ISO14001 in </a:t>
            </a:r>
            <a:r>
              <a:rPr lang="en-NZ" dirty="0" err="1" smtClean="0">
                <a:latin typeface="+mn-lt"/>
              </a:rPr>
              <a:t>partic</a:t>
            </a:r>
            <a:r>
              <a:rPr lang="en-NZ" dirty="0" smtClean="0">
                <a:latin typeface="+mn-lt"/>
              </a:rPr>
              <a:t>.)</a:t>
            </a:r>
            <a:endParaRPr lang="en-NZ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798" y="3987479"/>
            <a:ext cx="993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backed </a:t>
            </a:r>
            <a:r>
              <a:rPr lang="en-NZ" dirty="0">
                <a:latin typeface="+mn-lt"/>
              </a:rPr>
              <a:t>by many other developed countries and international </a:t>
            </a:r>
            <a:r>
              <a:rPr lang="en-NZ" dirty="0" smtClean="0">
                <a:latin typeface="+mn-lt"/>
              </a:rPr>
              <a:t>organisations</a:t>
            </a:r>
            <a:endParaRPr lang="en-NZ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799" y="3039040"/>
            <a:ext cx="9933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 smtClean="0">
                <a:latin typeface="+mn-lt"/>
              </a:rPr>
              <a:t>based </a:t>
            </a:r>
            <a:r>
              <a:rPr lang="en-NZ" dirty="0">
                <a:latin typeface="+mn-lt"/>
              </a:rPr>
              <a:t>on many years of research by a respected and knowledgeable international committee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799" y="5334283"/>
            <a:ext cx="9933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NZ" dirty="0">
                <a:latin typeface="+mn-lt"/>
              </a:rPr>
              <a:t>p</a:t>
            </a:r>
            <a:r>
              <a:rPr lang="en-NZ" dirty="0" smtClean="0">
                <a:latin typeface="+mn-lt"/>
              </a:rPr>
              <a:t>remised </a:t>
            </a:r>
            <a:r>
              <a:rPr lang="en-NZ" dirty="0">
                <a:latin typeface="+mn-lt"/>
              </a:rPr>
              <a:t>on assessments being conducted through strong engagement with </a:t>
            </a:r>
            <a:r>
              <a:rPr lang="en-NZ" dirty="0" smtClean="0">
                <a:latin typeface="+mn-lt"/>
              </a:rPr>
              <a:t>workers</a:t>
            </a:r>
            <a:endParaRPr lang="en-N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0037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1777</Words>
  <Application>Microsoft Office PowerPoint</Application>
  <PresentationFormat>Widescreen</PresentationFormat>
  <Paragraphs>246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ヒラギノ角ゴ Pro W3</vt:lpstr>
      <vt:lpstr>Office Theme</vt:lpstr>
      <vt:lpstr>PowerPoint Presentation</vt:lpstr>
      <vt:lpstr>My topic today is Certification support Services… so without further ado lets rip into this riveting topic</vt:lpstr>
      <vt:lpstr>Standards can be seen as compliance…………… or, they can seen as valued added interventions used as a mechanism to drive improvement</vt:lpstr>
      <vt:lpstr>and a company like Telarc, which has been             around for 45 years, and is Government owned, continues to deliver in this space</vt:lpstr>
      <vt:lpstr>Let’s look back, to look forward……… workers well-being has made significant progress in the last 150 years</vt:lpstr>
      <vt:lpstr>In NZ we have seen management system standards developed that have stood the test of time……..and in some cases too much time</vt:lpstr>
      <vt:lpstr>and in NZ we have seen management system standards developed that have stood the test of time……..and in some cases to much time</vt:lpstr>
      <vt:lpstr>and in NZ we have seen management system standards developed that have stood the test of time……..and in some cases to much time</vt:lpstr>
      <vt:lpstr>….with the change in philosophy around how to better manage worker well-being new standards have arrived to help NZ business</vt:lpstr>
      <vt:lpstr>….with the change in philosophy around how to better manage worker well-being new standards have arrived to help NZ business</vt:lpstr>
      <vt:lpstr>which brings us to today....we find ourselves               facing the leading edge of an H&amp;S landscape  that is in a state of upheaval</vt:lpstr>
      <vt:lpstr>the Construction industry have recognised they have some challenges that need industry wide focus and industry wide solutions</vt:lpstr>
      <vt:lpstr>CHASNZ is consulting with the Construction industry to ensure they understand how pre-qualification is about to change…..for good. </vt:lpstr>
      <vt:lpstr>Totika was designed and built based on a proven framework that required input from NZ construction industry leaders. </vt:lpstr>
      <vt:lpstr>Totika was designed and built based on a proven framework that required input from NZ construction industry leaders. </vt:lpstr>
      <vt:lpstr>The final framework agreed to resulted in cross recognition pathways being developed that recognise standards and in turn certification</vt:lpstr>
      <vt:lpstr>So…..what does this mean for certification? and what is Telarc doing to support Totika?</vt:lpstr>
      <vt:lpstr>Getting involved in certification does require              the right mind-set. </vt:lpstr>
    </vt:vector>
  </TitlesOfParts>
  <Company>Telarc SAI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david.wilkins@telarc.co.nz</dc:creator>
  <cp:lastModifiedBy>Philip Cryer</cp:lastModifiedBy>
  <cp:revision>511</cp:revision>
  <cp:lastPrinted>2017-07-16T19:55:33Z</cp:lastPrinted>
  <dcterms:created xsi:type="dcterms:W3CDTF">2010-03-28T21:32:27Z</dcterms:created>
  <dcterms:modified xsi:type="dcterms:W3CDTF">2019-10-08T18:45:11Z</dcterms:modified>
</cp:coreProperties>
</file>